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501" r:id="rIdDM1"/>
    <p:sldId id="502" r:id="rIdDM2"/>
    <p:sldId id="503" r:id="rIdDM3"/>
    <p:sldId id="504" r:id="rIdDM4"/>
    <p:sldId id="505" r:id="rIdDM5"/>
    <p:sldId id="506" r:id="rIdDM6"/>
    <p:sldId id="507" r:id="rIdDM7"/>
    <p:sldId id="508" r:id="rIdDM8"/>
    <p:sldId id="509" r:id="rIdDM9"/>
    <p:sldId id="510" r:id="rIdDM10"/>
    <p:sldId id="511" r:id="rIdDM11"/>
    <p:sldId id="512" r:id="rIdDM12"/>
    <p:sldId id="513" r:id="rIdDM13"/>
    <p:sldId id="514" r:id="rIdDM14"/>
    <p:sldId id="515" r:id="rIdDM15"/>
    <p:sldId id="516" r:id="rIdDM16"/>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DM1" Type="http://schemas.openxmlformats.org/officeDocument/2006/relationships/slide" Target="slides/slide1.xml"/><Relationship Id="rIdDM2" Type="http://schemas.openxmlformats.org/officeDocument/2006/relationships/slide" Target="slides/slide2.xml"/><Relationship Id="rIdDM3" Type="http://schemas.openxmlformats.org/officeDocument/2006/relationships/slide" Target="slides/slide3.xml"/><Relationship Id="rIdDM4" Type="http://schemas.openxmlformats.org/officeDocument/2006/relationships/slide" Target="slides/slide4.xml"/><Relationship Id="rIdDM5" Type="http://schemas.openxmlformats.org/officeDocument/2006/relationships/slide" Target="slides/slide5.xml"/><Relationship Id="rIdDM6" Type="http://schemas.openxmlformats.org/officeDocument/2006/relationships/slide" Target="slides/slide6.xml"/><Relationship Id="rIdDM7" Type="http://schemas.openxmlformats.org/officeDocument/2006/relationships/slide" Target="slides/slide7.xml"/><Relationship Id="rIdDM8" Type="http://schemas.openxmlformats.org/officeDocument/2006/relationships/slide" Target="slides/slide8.xml"/><Relationship Id="rIdDM9" Type="http://schemas.openxmlformats.org/officeDocument/2006/relationships/slide" Target="slides/slide9.xml"/><Relationship Id="rIdDM10" Type="http://schemas.openxmlformats.org/officeDocument/2006/relationships/slide" Target="slides/slide10.xml"/><Relationship Id="rIdDM11" Type="http://schemas.openxmlformats.org/officeDocument/2006/relationships/slide" Target="slides/slide11.xml"/><Relationship Id="rIdDM12" Type="http://schemas.openxmlformats.org/officeDocument/2006/relationships/slide" Target="slides/slide12.xml"/><Relationship Id="rIdDM13" Type="http://schemas.openxmlformats.org/officeDocument/2006/relationships/slide" Target="slides/slide13.xml"/><Relationship Id="rIdDM14" Type="http://schemas.openxmlformats.org/officeDocument/2006/relationships/slide" Target="slides/slide14.xml"/><Relationship Id="rIdDM15" Type="http://schemas.openxmlformats.org/officeDocument/2006/relationships/slide" Target="slides/slide15.xml"/><Relationship Id="rIdDM16" Type="http://schemas.openxmlformats.org/officeDocument/2006/relationships/slide" Target="slides/slide1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Qoraqalpoq tili darsi metodikasi: 18 savolli diagnostika va javob izohlari</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Qoraqalpoq tili darsi metodikasi uchun 18 ta original mashq va tekshirish izohlari. O‘quvchi yoki o‘qituvchi tayanch bilimini aniqlashda foydalanadi; rasmiy imtihon savollari deb berilmaydi.</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1 / 16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Maqsad va natijalar</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Uch mavzu bo‘yicha javobni tanlash, dalil bilan izohlash va keyingi mashq yo‘nalishini aniqlash.</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2 / 16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1. Til darsining maqsadi — 6 savol</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1. Til darsining o‘lchanadigan natijasiga misol qaysi? A) Dars chiroyli o‘tadi B) Hamma doim xato qilmaydi C) O‘quvchi juda yaxshi bo‘ladi D) O‘quvchi matndagi ikki asosiy fikrni dalil bilan aytadi 2. Yangi so‘z ma’nosini o‘rgatishda qaysi usul mazmunliroq? A) Ma’nosini aytmasdan takrorlash B) Faqat harflarni tartibsiz sanash C) Faqat daftar muqovasini ko‘rsatish D) So‘zni gap va vaziyat ichida qo‘llash 3. Og‘zaki nutq ko‘nikmasini baholash uchun qaysi topshiriq mos? A) Mavzu bo‘yicha qisqa tushuntirish yoki suhbat B) Faqat harflarni ko‘chirish C) Faqat jim o‘tirish D) Faqat kitobni yopish 4. Til qoidasi bilan</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3 / 16</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1. Til darsining maqsadi — 6 savol · 2</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nutqiy vaziyatni bog‘lashning maqsadi nima? A) Matnni tushunishni bekor qilish B) Barcha misollarni bir xil qilish C) Qoidani amalda qo‘llashni o‘rgatish D) Faqat yodlash hajmini oshirish 5. Yozma topshiriqdan oldin mezonni tushuntirish nima uchun kerak? A) O‘quvchi nimaga e’tibor berishini bilishi uchun B) Faqat qog‘oz sarflash uchun C) Yozish vaqtini bekor qilish uchun D) Faqat bahoni yashirish uchun 6. Bir darsda juda ko‘p yangi til hodisasini berish o‘rniga nima ma’qul? A) Barcha mavzuni izohsiz sanash B) Hech qanday maqsad belgilamaslik C) Asosiy maqsadni tanlab, unga mos mashqlarni bosqichlash D) Faqat eng</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4 / 16</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1. Til darsining maqsadi — 6 savol · 3</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uzun qoidani tanlash</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5 / 16</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2. Matn bilan ishlash — 6 savol</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7. Matn mazmunini tushunishni qaysi topshiriq yaxshiroq ko‘rsatadi? A) Faqat muqovani tasvirlash B) Faqat harflarni ko‘chirish C) Asosiy fikrni matndagi dalil bilan izohlash D) Faqat satrlar sonini aytish 8. Notanish so‘z uchraganda ma’noni taxmin qilish uchun nima yordam beradi? A) Faqat kitob narxi B) Faqat so‘zning uzunligi C) Faqat sahifa raqami D) Atrofidagi gaplar va so‘zlarning ma’nosi 9. Matnni o‘qishdan oldin sarlavhani muhokama qilishning foydasi nima? A) Tinish belgilarini bekor qilish B) Matnni umuman o‘qimaslik C) Barcha javobni kafolatlash D) Taxmin va oldingi bilimlarni faollashtirish 10. Matndan</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6 / 16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2. Matn bilan ishlash — 6 savol · 2</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keyingi savol “Nega shunday deb o‘ylaysiz?” nimani talab qiladi? A) Matnni yashirishni B) Javob sababini dalil bilan tushuntirishni C) Faqat gapni ko‘paytirishni D) Faqat bitta ismni yozishni 11. Til darsida ikki matnni solishtirish nima uchun foydali? A) Faqat rasmlarni bo‘yash B) Faqat uzunrog‘ini tanlash C) Mazmun, uslub va dalillardagi farqlarni aniqlash D) Har ikki matnni o‘qimaslik 12. Matnning qisqa rejasini tuzish nimaga yordam beradi? A) Mazmuniy qismlar ketma-ketligini ko‘rishga B) Barcha so‘zni tarjimasiz yo‘qotishga C) Faqat kitobni bezashga D) Faqat sahifani to‘ldirishga</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7 / 16</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3. Baholash va moslashtirish — 6 savol</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13. O‘quvchi xatosiga beriladigan foydali izoh qaysi? A) Shaxsini kamsituvchi gap B) Xato joyi, sababi va tuzatish misolini ko‘rsatadigan izoh C) Dalilsiz tanbeh D) Faqat “bilmaydi” degan baho 14. Yozma matnni o‘zaro tekshirishda nima zarur? A) Oldindan kelishilgan aniq mezon B) Faqat do‘stiga yuqori baho C) Muallifni masxara qilish D) Faqat so‘z soni 15. O‘qishda qiynaladigan o‘quvchi uchun matn qanday moslashtiriladi? A) Harflarni yanada kichraytirib B) Faqat o‘qishdan chetlatib C) Ko‘rsatmani butunlay olib tashlab D) Qismlarga ajratib, yirik va ravshan yozuv bilan 16. Til bilish darajasi turlicha o‘quvchilarga</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8 / 16</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3. Baholash va moslashtirish — 6 savol · 2</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vazifa berishda nima ma’qul? A) Zaif o‘quvchini doim jim qoldirish B) Hammaga bir xil yordamni taqiqlash C) Bir maqsadga xizmat qiladigan turli tayanchlar taklif qilish D) Faqat kuchli o‘quvchini eshitish 17. Dars oxiridagi chiqish kartasi qanday foyda beradi? A) Keyingi darsni rejasiz qoldirish B) O‘zlashtirilgan va qiyin qolgan joyni aniqlash C) Barcha o‘quvchiga avtomatik bir baho berish D) Faqat daftarni yopish 18. Mavzuga qo‘shimcha manba tanlashda nimani tekshirish kerak? A) Muallifi, sanasi va o‘quv maqsadiga mosligini B) Faqat muqovaning rangini C) Faqat yuklab olishlar sonini D) Faqat faylning nomini</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9 / 16</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4. Javoblar va tekshirilgan tushuntirishlar</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1. D. Natija kuzatiladigan harakat va aniq topshiriq orqali tekshirilishi kerak. 2. D. Kontekst so‘zning ma’nosi va qo‘llanishini bog‘lab tushunishga yordam beradi. 3. A. Og‘zaki nutqni bevosita gapirish va tinglab javob berish vazifalari orqali kuzatish mumkin. 4. C. Qoidani real nutq vaziyatida ishlatish bilimning amaliy ko‘nikmaga aylanishiga yordam beradi. 5. A. Oldindan ma’lum mezon o‘quvchiga ishini rejalash va o‘zini tekshirish imkonini beradi. 6. C. Aniq maqsad va izchil mashqlar o‘rganish jarayonini tushunarli qiladi. 7. C. Dalilli mazmun izohi o‘quvchining matnni anglaganini ko‘rsatadi. 8. D. Kontekst</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10 / 16</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4. Javoblar va tekshirilgan tushuntirishlar · 2</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notanish so‘zning ehtimoliy ma’nosini aniqlashga yordam beradi. 9. D. Sarlavha yuzasidan taxminlar o‘qish uchun maqsad va qiziqish yaratadi. 10. B. Bunday savol xulosa bilan dalil orasidagi bog‘lanishni ochishga yo‘naltirilgan. 11. C. Solishtirish til va mazmun xususiyatlarini ongli anglashni rivojlantiradi. 12. A. Reja matndagi asosiy qismlar va ularning aloqasini ko‘rsatadi. 13. B. Aniq va hurmatli qayta aloqa keyingi urinishni yaxshilashga yordam beradi. 14. A. Umumiy mezon tengdoshlar bahosini mazmunli va tushunarli qiladi. 15. D. Qismlar va ravshan ko‘rinish o‘qish yukini boshqarishga yordam beradi. 16. C.</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11 / 16</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4. Javoblar va tekshirilgan tushuntirishlar · 3</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Tayanch so‘z, namuna va savollar bilan moslash umumiy maqsadga erishishni qo‘llab-quvvatlaydi. 17. B. Qisqa yakuniy javoblar keyingi darsdagi yordamni rejalash uchun dalil beradi. 18. A. Muallif, sana va mazmuniy moslik manbaning darsda ishlatilishiga asos beradi; tashqi ko‘rinishning o‘zi yetarli emas.</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12 / 16</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5. Xatolar ustida ishlash</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Xato qilingan savollarni mavzuga ajrating. Izohni o‘qib yangi misol yozing. So‘ng saytning moslashuvchan mashq va aralash qayta sinovidan foydalaning.</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13 / 16</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Baholash va qayta aloqa</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Har bir to‘g‘ri javob 1 ball. Jami 18 ball. Bu natija attestatsiya toifasi yoki milliy sertifikat darajasini belgilamaydi.</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14 / 16</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Moslashtirish</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Savollarni oltilik guruhlarga bo‘lib bering. Kerak bo‘lsa matnni ovozli o‘qing va qo‘shimcha vaqt ajrating.</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15 / 16</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4F8F5"/>
        </a:solidFill>
        <a:effectLst/>
      </p:bgPr>
    </p:bg>
    <p:spTree>
      <p:nvGrpSpPr>
        <p:cNvPr id="1" name=""/>
        <p:cNvGrpSpPr/>
        <p:nvPr/>
      </p:nvGrpSpPr>
      <p:grpSpPr>
        <a:xfrm>
          <a:off x="0" y="0"/>
          <a:ext cx="0" cy="0"/>
          <a:chOff x="0" y="0"/>
          <a:chExt cx="0" cy="0"/>
        </a:xfrm>
      </p:grpSpPr>
      <p:sp>
        <p:nvSpPr>
          <p:cNvPr id="2" name="DarsMarket"/>
          <p:cNvSpPr txBox="1"/>
          <p:nvPr/>
        </p:nvSpPr>
        <p:spPr>
          <a:xfrm>
            <a:off x="731520" y="360000"/>
            <a:ext cx="10728960" cy="380000"/>
          </a:xfrm>
          <a:prstGeom prst="rect">
            <a:avLst/>
          </a:prstGeom>
          <a:noFill/>
        </p:spPr>
        <p:txBody>
          <a:bodyPr wrap="square"/>
          <a:lstStyle/>
          <a:p>
            <a:r>
              <a:rPr lang="uz-Latn-UZ" sz="1300">
                <a:solidFill>
                  <a:srgbClr val="387158"/>
                </a:solidFill>
                <a:latin typeface="Aptos"/>
              </a:rPr>
              <a:t>DARSMARKET · DARS TAQDIMOTI</a:t>
            </a:r>
          </a:p>
        </p:txBody>
      </p:sp>
      <p:sp>
        <p:nvSpPr>
          <p:cNvPr id="3" name="Sarlavha"/>
          <p:cNvSpPr txBox="1"/>
          <p:nvPr/>
        </p:nvSpPr>
        <p:spPr>
          <a:xfrm>
            <a:off x="731520" y="950000"/>
            <a:ext cx="10728960" cy="1400000"/>
          </a:xfrm>
          <a:prstGeom prst="rect">
            <a:avLst/>
          </a:prstGeom>
          <a:noFill/>
        </p:spPr>
        <p:txBody>
          <a:bodyPr wrap="square"/>
          <a:lstStyle/>
          <a:p>
            <a:r>
              <a:rPr lang="uz-Latn-UZ" sz="3200">
                <a:solidFill>
                  <a:srgbClr val="173B2B"/>
                </a:solidFill>
                <a:latin typeface="Aptos"/>
              </a:rPr>
              <a:t>Manba va foydalanish shartlari</a:t>
            </a:r>
          </a:p>
        </p:txBody>
      </p:sp>
      <p:sp>
        <p:nvSpPr>
          <p:cNvPr id="4" name="Mazmun"/>
          <p:cNvSpPr txBox="1"/>
          <p:nvPr/>
        </p:nvSpPr>
        <p:spPr>
          <a:xfrm>
            <a:off x="731520" y="2480000"/>
            <a:ext cx="10728960" cy="3550000"/>
          </a:xfrm>
          <a:prstGeom prst="rect">
            <a:avLst/>
          </a:prstGeom>
          <a:noFill/>
        </p:spPr>
        <p:txBody>
          <a:bodyPr wrap="square"/>
          <a:lstStyle/>
          <a:p>
            <a:r>
              <a:rPr lang="uz-Latn-UZ" sz="2200">
                <a:solidFill>
                  <a:srgbClr val="304D3B"/>
                </a:solidFill>
                <a:latin typeface="Aptos"/>
              </a:rPr>
              <a:t>DarsMarket uchun mustaqil tayyorlangan o‘quv namunasi. Rasmiy fan dasturining to‘liq qamrovi emas; o‘qituvchi mavzu va murakkablikni sinfiga moslaydi.</a:t>
            </a:r>
          </a:p>
        </p:txBody>
      </p:sp>
      <p:sp>
        <p:nvSpPr>
          <p:cNvPr id="5" name="Sahifa"/>
          <p:cNvSpPr txBox="1"/>
          <p:nvPr/>
        </p:nvSpPr>
        <p:spPr>
          <a:xfrm>
            <a:off x="731520" y="6250000"/>
            <a:ext cx="10728960" cy="300000"/>
          </a:xfrm>
          <a:prstGeom prst="rect">
            <a:avLst/>
          </a:prstGeom>
          <a:noFill/>
        </p:spPr>
        <p:txBody>
          <a:bodyPr wrap="square"/>
          <a:lstStyle/>
          <a:p>
            <a:r>
              <a:rPr lang="uz-Latn-UZ" sz="1100">
                <a:solidFill>
                  <a:srgbClr val="5E7467"/>
                </a:solidFill>
                <a:latin typeface="Aptos"/>
              </a:rPr>
              <a:t>v1 · 16 / 16</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DarsMarket lesson export template</dc:title>
  <dc:subject/>
  <dc:creator>DarsMarket</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